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332" r:id="rId3"/>
    <p:sldId id="345" r:id="rId4"/>
    <p:sldId id="342" r:id="rId5"/>
    <p:sldId id="343" r:id="rId6"/>
    <p:sldId id="273" r:id="rId7"/>
    <p:sldId id="300" r:id="rId8"/>
    <p:sldId id="276" r:id="rId9"/>
    <p:sldId id="277" r:id="rId10"/>
    <p:sldId id="292" r:id="rId11"/>
    <p:sldId id="282" r:id="rId12"/>
    <p:sldId id="355" r:id="rId13"/>
    <p:sldId id="287" r:id="rId14"/>
    <p:sldId id="316" r:id="rId15"/>
    <p:sldId id="317" r:id="rId16"/>
    <p:sldId id="318" r:id="rId17"/>
    <p:sldId id="320" r:id="rId18"/>
    <p:sldId id="321" r:id="rId19"/>
    <p:sldId id="322" r:id="rId20"/>
    <p:sldId id="323" r:id="rId21"/>
    <p:sldId id="288" r:id="rId22"/>
    <p:sldId id="289" r:id="rId23"/>
    <p:sldId id="290" r:id="rId24"/>
    <p:sldId id="279" r:id="rId25"/>
    <p:sldId id="353" r:id="rId26"/>
    <p:sldId id="354" r:id="rId27"/>
    <p:sldId id="280" r:id="rId28"/>
    <p:sldId id="281" r:id="rId29"/>
    <p:sldId id="294" r:id="rId30"/>
    <p:sldId id="295" r:id="rId31"/>
    <p:sldId id="296" r:id="rId32"/>
    <p:sldId id="299" r:id="rId33"/>
    <p:sldId id="314" r:id="rId34"/>
    <p:sldId id="297" r:id="rId35"/>
    <p:sldId id="298" r:id="rId36"/>
    <p:sldId id="315" r:id="rId37"/>
    <p:sldId id="356" r:id="rId38"/>
    <p:sldId id="307" r:id="rId39"/>
    <p:sldId id="308" r:id="rId40"/>
    <p:sldId id="357" r:id="rId41"/>
    <p:sldId id="311" r:id="rId42"/>
    <p:sldId id="309" r:id="rId43"/>
    <p:sldId id="302" r:id="rId44"/>
    <p:sldId id="328" r:id="rId45"/>
    <p:sldId id="358" r:id="rId46"/>
    <p:sldId id="330" r:id="rId47"/>
    <p:sldId id="34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25" autoAdjust="0"/>
    <p:restoredTop sz="84824" autoAdjust="0"/>
  </p:normalViewPr>
  <p:slideViewPr>
    <p:cSldViewPr snapToGrid="0">
      <p:cViewPr varScale="1">
        <p:scale>
          <a:sx n="104" d="100"/>
          <a:sy n="104" d="100"/>
        </p:scale>
        <p:origin x="132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/>
            <a:t>Topology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/>
            <a:t>Packmol</a:t>
          </a:r>
          <a:endParaRPr lang="en-US" dirty="0"/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Packmol</a:t>
          </a:r>
          <a:endParaRPr lang="en-US" sz="1800" kern="1200" dirty="0"/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Topology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and Parameter files.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Equilibrate the SPC/E water at 300 K using NVT ensemble.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SPC/E water at 300 K and 1.0 bar, using equilibrated system.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example files to run simulation to calculate the average energy and radial distribution function.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 (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/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318352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FFD79-8182-9243-8AB5-5DA666B28D4D}"/>
              </a:ext>
            </a:extLst>
          </p:cNvPr>
          <p:cNvSpPr/>
          <p:nvPr/>
        </p:nvSpPr>
        <p:spPr>
          <a:xfrm>
            <a:off x="6316004" y="2337516"/>
            <a:ext cx="5707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 /A**2)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    1.000         ! Fixed.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/>
          <p:nvPr/>
        </p:nvGrpSpPr>
        <p:grpSpPr>
          <a:xfrm>
            <a:off x="6878024" y="4516582"/>
            <a:ext cx="3413066" cy="1759527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43436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1" y="2337516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/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C985A47-A0AE-3F40-AA5F-5EE8441DC157}"/>
              </a:ext>
            </a:extLst>
          </p:cNvPr>
          <p:cNvGrpSpPr/>
          <p:nvPr/>
        </p:nvGrpSpPr>
        <p:grpSpPr>
          <a:xfrm>
            <a:off x="7177748" y="4516582"/>
            <a:ext cx="3113342" cy="1995054"/>
            <a:chOff x="7177748" y="4516582"/>
            <a:chExt cx="3113342" cy="1995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892AE0-3049-EF45-B5A7-DC23C5F91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0" name="Curved Up Arrow 19">
              <a:extLst>
                <a:ext uri="{FF2B5EF4-FFF2-40B4-BE49-F238E27FC236}">
                  <a16:creationId xmlns:a16="http://schemas.microsoft.com/office/drawing/2014/main" id="{B20992F2-23D8-474F-8AA8-C1C135EE4190}"/>
                </a:ext>
              </a:extLst>
            </p:cNvPr>
            <p:cNvSpPr/>
            <p:nvPr/>
          </p:nvSpPr>
          <p:spPr>
            <a:xfrm>
              <a:off x="7939351" y="6037176"/>
              <a:ext cx="1551013" cy="474460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0DAAF3-3C21-9047-B79A-D33779696544}"/>
              </a:ext>
            </a:extLst>
          </p:cNvPr>
          <p:cNvSpPr/>
          <p:nvPr/>
        </p:nvSpPr>
        <p:spPr>
          <a:xfrm>
            <a:off x="6345923" y="2343756"/>
            <a:ext cx="57641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(Kcal/mole/rad**2)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    109.50  !fixed</a:t>
            </a:r>
          </a:p>
        </p:txBody>
      </p:sp>
    </p:spTree>
    <p:extLst>
      <p:ext uri="{BB962C8B-B14F-4D97-AF65-F5344CB8AC3E}">
        <p14:creationId xmlns:p14="http://schemas.microsoft.com/office/powerpoint/2010/main" val="44420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2595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0        0.0    ! </a:t>
            </a:r>
          </a:p>
          <a:p>
            <a:r>
              <a:rPr lang="en-US" dirty="0"/>
              <a:t>X   CH2 CH2 X       355.029964          1        0.0    ! </a:t>
            </a:r>
          </a:p>
          <a:p>
            <a:r>
              <a:rPr lang="en-US" dirty="0"/>
              <a:t>X   CH2 CH2 X        -68.189775          2    180.0   ! </a:t>
            </a:r>
          </a:p>
          <a:p>
            <a:r>
              <a:rPr lang="en-US" dirty="0"/>
              <a:t>X   CH2 CH2 X       791.317812          3         0.0   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180971" y="5082253"/>
            <a:ext cx="2574950" cy="1463040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  <a:blipFill>
                <a:blip r:embed="rId3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9874F0E-4ED3-FF4D-A504-0169AC343A0C}"/>
              </a:ext>
            </a:extLst>
          </p:cNvPr>
          <p:cNvSpPr/>
          <p:nvPr/>
        </p:nvSpPr>
        <p:spPr>
          <a:xfrm>
            <a:off x="6370595" y="2331276"/>
            <a:ext cx="55848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(Kcal/mole)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     0        0.0    ! </a:t>
            </a:r>
          </a:p>
          <a:p>
            <a:r>
              <a:rPr lang="en-US" dirty="0"/>
              <a:t>X   CH2 CH2 X           0.705517               1        0.0    ! </a:t>
            </a:r>
          </a:p>
          <a:p>
            <a:r>
              <a:rPr lang="en-US" dirty="0"/>
              <a:t>X   CH2 CH2 X          -0.135507               2    180.0   ! </a:t>
            </a:r>
          </a:p>
          <a:p>
            <a:r>
              <a:rPr lang="en-US" dirty="0"/>
              <a:t>X   CH2 CH2 X           1.572510               3         0.0   ! </a:t>
            </a:r>
          </a:p>
        </p:txBody>
      </p:sp>
    </p:spTree>
    <p:extLst>
      <p:ext uri="{BB962C8B-B14F-4D97-AF65-F5344CB8AC3E}">
        <p14:creationId xmlns:p14="http://schemas.microsoft.com/office/powerpoint/2010/main" val="53324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eps</a:t>
            </a:r>
            <a:r>
              <a:rPr lang="en-US" dirty="0">
                <a:solidFill>
                  <a:srgbClr val="FF0000"/>
                </a:solidFill>
              </a:rPr>
              <a:t>(K) 	sigma(A)		n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(K) 	sigma,1-4(A)	n,1-4      !description</a:t>
            </a:r>
            <a:endParaRPr lang="en-US" dirty="0"/>
          </a:p>
          <a:p>
            <a:r>
              <a:rPr lang="en-US" dirty="0"/>
              <a:t>CH4     	               78.2054	3.167		12   	 0.00		0.000		0 	! SPCE</a:t>
            </a:r>
          </a:p>
          <a:p>
            <a:r>
              <a:rPr lang="en-US" dirty="0"/>
              <a:t>HT     		0.0000     0.000      		12   	 0.00	     	0.000      		0 	! SPCE</a:t>
            </a:r>
          </a:p>
        </p:txBody>
      </p:sp>
    </p:spTree>
    <p:extLst>
      <p:ext uri="{BB962C8B-B14F-4D97-AF65-F5344CB8AC3E}">
        <p14:creationId xmlns:p14="http://schemas.microsoft.com/office/powerpoint/2010/main" val="391984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</a:t>
            </a:r>
            <a:r>
              <a:rPr lang="en-US" dirty="0">
                <a:solidFill>
                  <a:srgbClr val="FF0000"/>
                </a:solidFill>
              </a:rPr>
              <a:t>ignored	</a:t>
            </a:r>
            <a:r>
              <a:rPr lang="en-US" dirty="0"/>
              <a:t>eps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/2(A)	ignored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/2,1-4(A)  !description</a:t>
            </a:r>
            <a:endParaRPr lang="en-US" dirty="0"/>
          </a:p>
          <a:p>
            <a:r>
              <a:rPr lang="en-US" dirty="0"/>
              <a:t>OT    		 0.0          -0.15541                   1.7774185	 0.0 	0.00 		0.00	          ! SPCE</a:t>
            </a:r>
          </a:p>
          <a:p>
            <a:r>
              <a:rPr lang="en-US" dirty="0"/>
              <a:t>HT    		 0.0           0.00000                   0.0000000 	 0.0 	0.00 		0.00	          ! SPCE</a:t>
            </a:r>
          </a:p>
        </p:txBody>
      </p:sp>
    </p:spTree>
    <p:extLst>
      <p:ext uri="{BB962C8B-B14F-4D97-AF65-F5344CB8AC3E}">
        <p14:creationId xmlns:p14="http://schemas.microsoft.com/office/powerpoint/2010/main" val="120231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!type1    type2	eps</a:t>
            </a:r>
            <a:r>
              <a:rPr lang="en-US" dirty="0">
                <a:solidFill>
                  <a:srgbClr val="FF0000"/>
                </a:solidFill>
              </a:rPr>
              <a:t>(K) 	sigma</a:t>
            </a:r>
            <a:r>
              <a:rPr lang="en-US" dirty="0"/>
              <a:t>(A)		n	eps,1-4(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) 	</a:t>
            </a:r>
            <a:r>
              <a:rPr lang="en-US" dirty="0">
                <a:solidFill>
                  <a:srgbClr val="FF0000"/>
                </a:solidFill>
              </a:rPr>
              <a:t>sigma</a:t>
            </a:r>
            <a:r>
              <a:rPr lang="en-US" dirty="0"/>
              <a:t>,1-4(A)	n,1-4      !description</a:t>
            </a:r>
          </a:p>
          <a:p>
            <a:r>
              <a:rPr lang="en-US" dirty="0"/>
              <a:t>C   	C     	0.00	0.000		0   	 0.00		0.000		0 	! </a:t>
            </a:r>
          </a:p>
          <a:p>
            <a:r>
              <a:rPr lang="en-US" dirty="0"/>
              <a:t>C   	H     	0.00	0.000		0      	 0.00      		0.000		0 	! </a:t>
            </a:r>
          </a:p>
          <a:p>
            <a:r>
              <a:rPr lang="en-US" dirty="0"/>
              <a:t>C   	O      	0.00       	0.000      		0   	 0.00	     	0.000      		0 	! </a:t>
            </a:r>
          </a:p>
          <a:p>
            <a:r>
              <a:rPr lang="en-US" dirty="0"/>
              <a:t>C   	ZN      	0.00       	0.000      		0   	 0.00	     	0.000      		0 	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4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4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copy GOMC_CPU_NVT from GOMC/bin to Workshop/NPT/SPCE/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type1    type2 	ignored	eps(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/>
              <a:t>(A)		ignored	eps,1-4(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Rmin</a:t>
            </a:r>
            <a:r>
              <a:rPr lang="en-US" dirty="0"/>
              <a:t>,1-4(A)  !description</a:t>
            </a:r>
          </a:p>
          <a:p>
            <a:r>
              <a:rPr lang="en-US" dirty="0"/>
              <a:t>C  	 C    	 0.0      	0.000	 	0.000		 0.0 	0.00 		0.00	          ! </a:t>
            </a:r>
          </a:p>
          <a:p>
            <a:r>
              <a:rPr lang="en-US" dirty="0"/>
              <a:t>C  	 H    	 0.0      	0.000	 	0.000		 0.0 	0.00 		0.00	          ! </a:t>
            </a:r>
          </a:p>
          <a:p>
            <a:r>
              <a:rPr lang="en-US" dirty="0"/>
              <a:t>C  	 O	 0.0      	0.000	 	0.000		 0.0 	0.00 		0.00	          ! </a:t>
            </a:r>
          </a:p>
          <a:p>
            <a:r>
              <a:rPr lang="en-US" dirty="0"/>
              <a:t>C   	ZN   	 0.0      	0.000	 	0.000		 0.0 	0.00 		0.00	  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305938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PDB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182" y="2072232"/>
            <a:ext cx="5691908" cy="4024890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2.7</a:t>
            </a:r>
          </a:p>
          <a:p>
            <a:pPr marL="0" indent="0">
              <a:buNone/>
            </a:pPr>
            <a:r>
              <a:rPr lang="en-US" dirty="0"/>
              <a:t>filetype   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</a:t>
            </a:r>
            <a:r>
              <a:rPr lang="en-US" b="1" dirty="0" err="1"/>
              <a:t>SPCE.pdb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number         </a:t>
            </a:r>
            <a:r>
              <a:rPr lang="en-US" b="1" dirty="0"/>
              <a:t>250</a:t>
            </a:r>
          </a:p>
          <a:p>
            <a:pPr marL="0" indent="0">
              <a:buNone/>
            </a:pPr>
            <a:r>
              <a:rPr lang="en-US" dirty="0"/>
              <a:t>  inside cube   </a:t>
            </a:r>
            <a:r>
              <a:rPr lang="en-US" b="1" dirty="0"/>
              <a:t>0.1 0.1 0.1    </a:t>
            </a:r>
            <a:r>
              <a:rPr lang="en-US" b="1" dirty="0">
                <a:solidFill>
                  <a:srgbClr val="FF0000"/>
                </a:solidFill>
              </a:rPr>
              <a:t>19.0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0.935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(liquid density); 250 molecules -&gt; L=20.0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774" y="3112564"/>
            <a:ext cx="4310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/>
              <a:t>./</a:t>
            </a:r>
            <a:r>
              <a:rPr lang="en-US" sz="2800" b="1" dirty="0" err="1"/>
              <a:t>packmol</a:t>
            </a:r>
            <a:r>
              <a:rPr lang="en-US" sz="2800" b="1" dirty="0"/>
              <a:t> &lt;pack_box_0.inp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9250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125808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top_SPCE_water.inp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SPCE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r>
              <a:rPr lang="en-US" b="1" dirty="0"/>
              <a:t>   SPCE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  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 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7211" y="1464075"/>
            <a:ext cx="206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SPC/E 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AA6AF-A393-D749-A941-304C31D7E4B8}"/>
              </a:ext>
            </a:extLst>
          </p:cNvPr>
          <p:cNvSpPr txBox="1"/>
          <p:nvPr/>
        </p:nvSpPr>
        <p:spPr>
          <a:xfrm>
            <a:off x="6600429" y="3043291"/>
            <a:ext cx="43399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vmd</a:t>
            </a:r>
            <a:r>
              <a:rPr lang="en-US" sz="2800" b="1" dirty="0"/>
              <a:t> &lt; ./build_psf_box_0.tcl</a:t>
            </a:r>
          </a:p>
        </p:txBody>
      </p:sp>
    </p:spTree>
    <p:extLst>
      <p:ext uri="{BB962C8B-B14F-4D97-AF65-F5344CB8AC3E}">
        <p14:creationId xmlns:p14="http://schemas.microsoft.com/office/powerpoint/2010/main" val="143034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81047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false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	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                     </a:t>
            </a:r>
            <a:r>
              <a:rPr lang="en-US" sz="1600" dirty="0">
                <a:solidFill>
                  <a:srgbClr val="FF0000"/>
                </a:solidFill>
              </a:rPr>
              <a:t>0.40  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RegrowthFreq</a:t>
            </a:r>
            <a:r>
              <a:rPr lang="en-US" sz="1600" dirty="0"/>
              <a:t>          	 </a:t>
            </a:r>
            <a:r>
              <a:rPr lang="en-US" sz="16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CellBasisVector3</a:t>
            </a:r>
            <a:r>
              <a:rPr lang="en-US" sz="1600" dirty="0"/>
              <a:t>     0    0.00    0.00 20.00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0525" y="2186930"/>
            <a:ext cx="5853249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true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 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Equilibration/SPCE_EQ_BOX_0_restart.pdb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</a:t>
            </a:r>
            <a:r>
              <a:rPr lang="en-US" sz="1600" dirty="0" err="1">
                <a:solidFill>
                  <a:srgbClr val="FF0000"/>
                </a:solidFill>
              </a:rPr>
              <a:t>SPCE_EQ_merged.psf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      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               0.49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VolFreq</a:t>
            </a:r>
            <a:r>
              <a:rPr lang="en-US" sz="1600" dirty="0"/>
              <a:t>                     </a:t>
            </a:r>
            <a:r>
              <a:rPr lang="en-US" sz="1600" dirty="0">
                <a:solidFill>
                  <a:srgbClr val="FF0000"/>
                </a:solidFill>
              </a:rPr>
              <a:t>0.01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CellBasisVector3</a:t>
            </a:r>
            <a:r>
              <a:rPr lang="en-US" sz="1600" dirty="0"/>
              <a:t>     0    0.00    0.00 20.00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4246" y="1481737"/>
            <a:ext cx="129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eq.conf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963464" y="148173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prod.conf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427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endParaRPr lang="en-US" dirty="0"/>
          </a:p>
          <a:p>
            <a:r>
              <a:rPr lang="en-US" dirty="0"/>
              <a:t>ENER_&lt;box number&gt;: energies</a:t>
            </a:r>
          </a:p>
          <a:p>
            <a:endParaRPr lang="en-US" dirty="0"/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</a:t>
            </a:r>
            <a:r>
              <a:rPr lang="en-US" dirty="0" err="1"/>
              <a:t>output_water.log</a:t>
            </a:r>
            <a:r>
              <a:rPr lang="en-US" dirty="0"/>
              <a:t>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</a:t>
            </a:r>
            <a:r>
              <a:rPr lang="en-US" dirty="0" err="1"/>
              <a:t>output_water.log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‘{print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3026"/>
          <a:stretch/>
        </p:blipFill>
        <p:spPr>
          <a:xfrm>
            <a:off x="3291159" y="2647591"/>
            <a:ext cx="579038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4416" r="8441" b="4703"/>
          <a:stretch/>
        </p:blipFill>
        <p:spPr>
          <a:xfrm>
            <a:off x="395415" y="1458096"/>
            <a:ext cx="6740170" cy="5303520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3471" y="2647591"/>
            <a:ext cx="476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 </a:t>
            </a:r>
            <a:r>
              <a:rPr lang="en-US" sz="2400" dirty="0" err="1"/>
              <a:t>README.txt</a:t>
            </a:r>
            <a:r>
              <a:rPr lang="en-US" sz="2400" dirty="0"/>
              <a:t> to generate RDF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19275-EEA0-8C40-8B88-8E65047CC966}"/>
              </a:ext>
            </a:extLst>
          </p:cNvPr>
          <p:cNvSpPr/>
          <p:nvPr/>
        </p:nvSpPr>
        <p:spPr>
          <a:xfrm>
            <a:off x="5630776" y="2462925"/>
            <a:ext cx="930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OT - OT 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3607423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Equlibrium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</a:t>
            </a:r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&lt;pack_box_0.inp</a:t>
            </a:r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Argon 120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=1155.09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; literature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9.9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=12.123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r>
                  <a:rPr lang="en-US" sz="2400" dirty="0"/>
                  <a:t>; literature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=12.1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r="5878" b="5413"/>
          <a:stretch/>
        </p:blipFill>
        <p:spPr>
          <a:xfrm>
            <a:off x="596290" y="2825998"/>
            <a:ext cx="5351928" cy="3953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12652" r="5474" b="5390"/>
          <a:stretch/>
        </p:blipFill>
        <p:spPr>
          <a:xfrm>
            <a:off x="6691622" y="3208548"/>
            <a:ext cx="5197734" cy="35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Argon 120K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6357" b="5076"/>
          <a:stretch/>
        </p:blipFill>
        <p:spPr>
          <a:xfrm>
            <a:off x="394314" y="1483960"/>
            <a:ext cx="6706610" cy="4991877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2939" y="1590340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500 molecules and L=40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68259" y="5346441"/>
            <a:ext cx="2133545" cy="108492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11447" y="4301320"/>
            <a:ext cx="81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45031" y="5622087"/>
            <a:ext cx="120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968260" y="3704253"/>
            <a:ext cx="2133544" cy="27405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908" y="1560944"/>
            <a:ext cx="3502891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r="6603" b="5455"/>
          <a:stretch/>
        </p:blipFill>
        <p:spPr>
          <a:xfrm>
            <a:off x="378690" y="1394999"/>
            <a:ext cx="6770256" cy="5024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5034" r="6615" b="5442"/>
          <a:stretch/>
        </p:blipFill>
        <p:spPr>
          <a:xfrm>
            <a:off x="378690" y="1394998"/>
            <a:ext cx="6770256" cy="5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73"/>
            <a:ext cx="10515600" cy="1325563"/>
          </a:xfrm>
        </p:spPr>
        <p:txBody>
          <a:bodyPr/>
          <a:lstStyle/>
          <a:p>
            <a:r>
              <a:rPr lang="en-US" dirty="0"/>
              <a:t>GEMC: Restart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891"/>
            <a:ext cx="10515600" cy="4579072"/>
          </a:xfrm>
        </p:spPr>
        <p:txBody>
          <a:bodyPr/>
          <a:lstStyle/>
          <a:p>
            <a:r>
              <a:rPr lang="en-US" dirty="0"/>
              <a:t>For GEMC, the “merged” PSF file written by GOMC contains  the information for both boxes.</a:t>
            </a:r>
          </a:p>
          <a:p>
            <a:endParaRPr lang="en-US" dirty="0"/>
          </a:p>
          <a:p>
            <a:r>
              <a:rPr lang="en-US" dirty="0"/>
              <a:t>####################################</a:t>
            </a:r>
          </a:p>
          <a:p>
            <a:r>
              <a:rPr lang="en-US" dirty="0"/>
              <a:t># INPUT PSF FILES</a:t>
            </a:r>
          </a:p>
          <a:p>
            <a:r>
              <a:rPr lang="en-US" dirty="0"/>
              <a:t>####################################</a:t>
            </a:r>
          </a:p>
          <a:p>
            <a:r>
              <a:rPr lang="en-US" dirty="0"/>
              <a:t>Structure 0    ../argon_T_120K/Argon_GEMC_T_120K_merged.psf</a:t>
            </a:r>
          </a:p>
          <a:p>
            <a:r>
              <a:rPr lang="en-US" dirty="0"/>
              <a:t>Structure 1    ../argon_T_120K/Argon_GEMC_T_120K_merged.psf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13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364"/>
            <a:ext cx="10515600" cy="50707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“restart” PDB contains only the coordinates for atoms in that phase.</a:t>
            </a:r>
          </a:p>
          <a:p>
            <a:endParaRPr lang="en-US" dirty="0"/>
          </a:p>
          <a:p>
            <a:r>
              <a:rPr lang="en-US" dirty="0"/>
              <a:t>PDB output files for each box contain coordinates for all molecules in the simulation: Argon_GEMC_T_120K_BOX_0.pdb </a:t>
            </a:r>
          </a:p>
          <a:p>
            <a:pPr marL="0" indent="0">
              <a:buNone/>
            </a:pPr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29 AR   AR  A  29      21.324   0.131  25.770  </a:t>
            </a:r>
            <a:r>
              <a:rPr lang="pt-BR" b="1" dirty="0">
                <a:solidFill>
                  <a:srgbClr val="FF0000"/>
                </a:solidFill>
              </a:rPr>
              <a:t>0.00</a:t>
            </a:r>
            <a:r>
              <a:rPr lang="pt-BR" dirty="0"/>
              <a:t>  0.00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30 AR   AR  A  30      29.973   1.108  36.433  </a:t>
            </a:r>
            <a:r>
              <a:rPr lang="pt-BR" b="1" dirty="0">
                <a:solidFill>
                  <a:srgbClr val="FF0000"/>
                </a:solidFill>
              </a:rPr>
              <a:t>0.00 </a:t>
            </a:r>
            <a:r>
              <a:rPr lang="pt-BR" dirty="0"/>
              <a:t> 0.00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31 AR   AR  A  31       0.000   0.000   0.000    </a:t>
            </a:r>
            <a:r>
              <a:rPr lang="pt-BR" b="1" dirty="0">
                <a:solidFill>
                  <a:srgbClr val="FF0000"/>
                </a:solidFill>
              </a:rPr>
              <a:t>1.00</a:t>
            </a:r>
            <a:r>
              <a:rPr lang="pt-BR" dirty="0"/>
              <a:t>  0.00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pt-BR" dirty="0"/>
              <a:t>Unfortunately, VMD does not understand changing the number of molecules in the simulation.  VMD also does not update occupancy values.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172200" y="1909601"/>
            <a:ext cx="5603034" cy="48364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#set selection to ignore all molecules with 0, 0, 0 coordinates.</a:t>
            </a:r>
          </a:p>
          <a:p>
            <a:pPr marL="0" indent="0">
              <a:buNone/>
            </a:pPr>
            <a:r>
              <a:rPr lang="en-US" dirty="0"/>
              <a:t>set AllSel1 [</a:t>
            </a:r>
            <a:r>
              <a:rPr lang="en-US" dirty="0" err="1"/>
              <a:t>atomselect</a:t>
            </a:r>
            <a:r>
              <a:rPr lang="en-US" dirty="0"/>
              <a:t> top "name $sel1 and x != 0.0 and y != 0.0 and z !=0.0" frame $j]</a:t>
            </a:r>
          </a:p>
          <a:p>
            <a:pPr marL="0" indent="0">
              <a:buNone/>
            </a:pPr>
            <a:r>
              <a:rPr lang="en-US" dirty="0"/>
              <a:t>    set AllSel2 [</a:t>
            </a:r>
            <a:r>
              <a:rPr lang="en-US" dirty="0" err="1"/>
              <a:t>atomselect</a:t>
            </a:r>
            <a:r>
              <a:rPr lang="en-US" dirty="0"/>
              <a:t> top "name $sel2 and x != 0.0 and y != 0.0 and z !=0.0" frame $j]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set </a:t>
            </a:r>
            <a:r>
              <a:rPr lang="en-US" dirty="0" err="1"/>
              <a:t>BoxL</a:t>
            </a:r>
            <a:r>
              <a:rPr lang="en-US" dirty="0"/>
              <a:t> [</a:t>
            </a:r>
            <a:r>
              <a:rPr lang="en-US" dirty="0" err="1"/>
              <a:t>lindex</a:t>
            </a:r>
            <a:r>
              <a:rPr lang="en-US" dirty="0"/>
              <a:t> $</a:t>
            </a:r>
            <a:r>
              <a:rPr lang="en-US" dirty="0" err="1"/>
              <a:t>BoxDim</a:t>
            </a:r>
            <a:r>
              <a:rPr lang="en-US" dirty="0"/>
              <a:t> 0 $j]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pbc</a:t>
            </a:r>
            <a:r>
              <a:rPr lang="en-US" dirty="0"/>
              <a:t> set "$</a:t>
            </a:r>
            <a:r>
              <a:rPr lang="en-US" dirty="0" err="1"/>
              <a:t>BoxL</a:t>
            </a:r>
            <a:r>
              <a:rPr lang="en-US" dirty="0"/>
              <a:t> $</a:t>
            </a:r>
            <a:r>
              <a:rPr lang="en-US" dirty="0" err="1"/>
              <a:t>BoxL</a:t>
            </a:r>
            <a:r>
              <a:rPr lang="en-US" dirty="0"/>
              <a:t> $</a:t>
            </a:r>
            <a:r>
              <a:rPr lang="en-US" dirty="0" err="1"/>
              <a:t>BoxL</a:t>
            </a:r>
            <a:r>
              <a:rPr lang="en-US" dirty="0"/>
              <a:t>“</a:t>
            </a:r>
          </a:p>
          <a:p>
            <a:pPr marL="0" indent="0">
              <a:buNone/>
            </a:pPr>
            <a:r>
              <a:rPr lang="en-US" dirty="0"/>
              <a:t>#calculate RDF</a:t>
            </a:r>
          </a:p>
          <a:p>
            <a:pPr marL="0" indent="0">
              <a:buNone/>
            </a:pPr>
            <a:r>
              <a:rPr lang="en-US" dirty="0"/>
              <a:t>    set </a:t>
            </a:r>
            <a:r>
              <a:rPr lang="en-US" dirty="0" err="1"/>
              <a:t>temRDF</a:t>
            </a:r>
            <a:r>
              <a:rPr lang="en-US" dirty="0"/>
              <a:t> [measure </a:t>
            </a:r>
            <a:r>
              <a:rPr lang="en-US" dirty="0" err="1"/>
              <a:t>gofr</a:t>
            </a:r>
            <a:r>
              <a:rPr lang="en-US" dirty="0"/>
              <a:t> $AllSel1 $AllSel2 delta $</a:t>
            </a:r>
            <a:r>
              <a:rPr lang="en-US" dirty="0" err="1"/>
              <a:t>stepSize</a:t>
            </a:r>
            <a:r>
              <a:rPr lang="en-US" dirty="0"/>
              <a:t> </a:t>
            </a:r>
            <a:r>
              <a:rPr lang="en-US" dirty="0" err="1"/>
              <a:t>rmax</a:t>
            </a:r>
            <a:r>
              <a:rPr lang="en-US" dirty="0"/>
              <a:t>  $</a:t>
            </a:r>
            <a:r>
              <a:rPr lang="en-US" dirty="0" err="1"/>
              <a:t>rcut</a:t>
            </a:r>
            <a:r>
              <a:rPr lang="en-US" dirty="0"/>
              <a:t> </a:t>
            </a:r>
            <a:r>
              <a:rPr lang="en-US" dirty="0" err="1"/>
              <a:t>usepbc</a:t>
            </a:r>
            <a:r>
              <a:rPr lang="en-US" dirty="0"/>
              <a:t> 1]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4740" r="8734" b="4376"/>
          <a:stretch/>
        </p:blipFill>
        <p:spPr>
          <a:xfrm>
            <a:off x="353289" y="1690688"/>
            <a:ext cx="5728560" cy="4540932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74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file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1.0 bar.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50752"/>
            <a:ext cx="71394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9593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3FB0-32B5-C24E-9C16-DB43A9AC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1903718"/>
            <a:ext cx="55832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3005067"/>
            <a:ext cx="558321" cy="5486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17BB7-9349-8940-90E1-F1FD397F4465}"/>
              </a:ext>
            </a:extLst>
          </p:cNvPr>
          <p:cNvGrpSpPr/>
          <p:nvPr/>
        </p:nvGrpSpPr>
        <p:grpSpPr>
          <a:xfrm>
            <a:off x="592266" y="4177473"/>
            <a:ext cx="7289800" cy="2093039"/>
            <a:chOff x="592266" y="4101273"/>
            <a:chExt cx="7289800" cy="20930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548F67-9C70-8147-A00E-2835C652C613}"/>
                </a:ext>
              </a:extLst>
            </p:cNvPr>
            <p:cNvGrpSpPr/>
            <p:nvPr/>
          </p:nvGrpSpPr>
          <p:grpSpPr>
            <a:xfrm>
              <a:off x="592266" y="4101273"/>
              <a:ext cx="7226300" cy="2093039"/>
              <a:chOff x="592266" y="4101273"/>
              <a:chExt cx="7226300" cy="20930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9317FD-B752-6048-94CE-F42369605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636"/>
              <a:stretch/>
            </p:blipFill>
            <p:spPr>
              <a:xfrm>
                <a:off x="592266" y="4101273"/>
                <a:ext cx="7226300" cy="88982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B05214-E371-D546-8130-535859E3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266" y="5279912"/>
                <a:ext cx="7112000" cy="9144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D58F76-C8A5-EE43-9EE9-4F73CE6ABA1D}"/>
                </a:ext>
              </a:extLst>
            </p:cNvPr>
            <p:cNvSpPr/>
            <p:nvPr/>
          </p:nvSpPr>
          <p:spPr>
            <a:xfrm>
              <a:off x="719692" y="4910567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				:		:		:	:	:		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Generate a number (k) of random trial positions in the target box, calculate a (new) insertion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the trial insertion sites: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Select a site using a random draw compared to the scaled Boltzmann factors for each site: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1600" dirty="0"/>
                  <a:t>Generate random trial positions in the losing box (k-1), calculate old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those positions in the losing box, plus the actual position.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sup>
                    </m:s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Accept the insertion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𝑅𝐴𝑁𝐷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  <a:blipFill>
                <a:blip r:embed="rId2"/>
                <a:stretch>
                  <a:fillRect l="-560" t="-704" b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25820" y="1657725"/>
            <a:ext cx="3906982" cy="35004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81225" y="2043116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99364" y="42316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55232" y="3645883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12156" y="367683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33763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700587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50239" y="3639612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77157" y="270685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14784" y="35444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20095" y="4308055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655094" y="28572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570634" y="285727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55094" y="441750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358044" y="4225399"/>
            <a:ext cx="642938" cy="5857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82491" y="382017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48709" y="3078330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87739" y="2060712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154031" y="2426497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720885" y="33199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99927" y="372226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97270" y="53371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997270" y="609006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640211" y="5439029"/>
            <a:ext cx="161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Trial insertion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55097" y="6182904"/>
            <a:ext cx="2095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molecules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609599" y="2077752"/>
            <a:ext cx="71394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	</a:t>
            </a:r>
            <a:r>
              <a:rPr lang="en-US" b="1" dirty="0" err="1"/>
              <a:t>vmd</a:t>
            </a:r>
            <a:r>
              <a:rPr lang="en-US" b="1" dirty="0"/>
              <a:t> &lt; ./ </a:t>
            </a:r>
            <a:r>
              <a:rPr lang="en-US" b="1" dirty="0" err="1"/>
              <a:t>convert_VESTA_PDB.tcl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5308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7150" y="2022112"/>
            <a:ext cx="558321" cy="5486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EB6C44-97D8-374F-95A1-DC3FDEC1BF1E}"/>
              </a:ext>
            </a:extLst>
          </p:cNvPr>
          <p:cNvGrpSpPr/>
          <p:nvPr/>
        </p:nvGrpSpPr>
        <p:grpSpPr>
          <a:xfrm>
            <a:off x="618950" y="3147334"/>
            <a:ext cx="7188200" cy="3474812"/>
            <a:chOff x="618950" y="2918734"/>
            <a:chExt cx="7188200" cy="34748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D46627-FAEB-3C4B-85A7-8BA44ABB4645}"/>
                </a:ext>
              </a:extLst>
            </p:cNvPr>
            <p:cNvSpPr/>
            <p:nvPr/>
          </p:nvSpPr>
          <p:spPr>
            <a:xfrm>
              <a:off x="618950" y="360185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31A24-C774-4D4B-9ABB-A9F91B67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50" y="2918734"/>
              <a:ext cx="7162800" cy="736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410561-FD79-FE44-B465-4C82A50AD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r="1"/>
            <a:stretch/>
          </p:blipFill>
          <p:spPr>
            <a:xfrm>
              <a:off x="657050" y="4005666"/>
              <a:ext cx="7150100" cy="901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3A91C2-C77E-8A49-88F7-7B6EB688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50" y="5314046"/>
              <a:ext cx="7112000" cy="1079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E4C8E7-0A0F-B540-8BDD-93EADBFB394E}"/>
                </a:ext>
              </a:extLst>
            </p:cNvPr>
            <p:cNvSpPr/>
            <p:nvPr/>
          </p:nvSpPr>
          <p:spPr>
            <a:xfrm>
              <a:off x="644350" y="490723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056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467497" y="1467664"/>
            <a:ext cx="5377249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MASS   1  O	15.999	O   </a:t>
            </a:r>
          </a:p>
          <a:p>
            <a:r>
              <a:rPr lang="en-US" dirty="0"/>
              <a:t>MASS   2  C	12.010	C	</a:t>
            </a:r>
          </a:p>
          <a:p>
            <a:r>
              <a:rPr lang="en-US" dirty="0"/>
              <a:t>MASS   3  H	1.0079	H   </a:t>
            </a:r>
          </a:p>
          <a:p>
            <a:r>
              <a:rPr lang="en-US" dirty="0"/>
              <a:t>MASS   4  ZN	65.3800	ZN  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	ZN1          	1.333  ! IRMOF-1 - DFT charges</a:t>
            </a:r>
          </a:p>
          <a:p>
            <a:r>
              <a:rPr lang="en-US" dirty="0"/>
              <a:t>ATOM 	ZN1  </a:t>
            </a:r>
            <a:r>
              <a:rPr lang="en-US" dirty="0">
                <a:solidFill>
                  <a:srgbClr val="FF0000"/>
                </a:solidFill>
              </a:rPr>
              <a:t>ZN</a:t>
            </a:r>
            <a:r>
              <a:rPr lang="en-US" dirty="0"/>
              <a:t>	1.333  !  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	H1           	0.162  ! IRMOF-1 - DFT charges</a:t>
            </a:r>
          </a:p>
          <a:p>
            <a:r>
              <a:rPr lang="en-US" dirty="0"/>
              <a:t>ATOM 	H1  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	0.162  !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948601" y="1467664"/>
            <a:ext cx="5749128" cy="535531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RESI 	O1	-1.564  ! IRMOF-1 - DFT charges</a:t>
            </a:r>
          </a:p>
          <a:p>
            <a:r>
              <a:rPr lang="en-US" dirty="0"/>
              <a:t>ATOM 	O1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-1.564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O2	-0.641  ! IRMOF-1 - DFT charges</a:t>
            </a:r>
          </a:p>
          <a:p>
            <a:r>
              <a:rPr lang="en-US" dirty="0"/>
              <a:t>ATOM 	O2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-0.641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C1	-0.167  ! IRMOF-1 - DFT charges</a:t>
            </a:r>
          </a:p>
          <a:p>
            <a:r>
              <a:rPr lang="en-US" dirty="0"/>
              <a:t>ATOM 	C1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-0.167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C2	0.558  ! IRMOF-1 - DFT charges</a:t>
            </a:r>
          </a:p>
          <a:p>
            <a:r>
              <a:rPr lang="en-US" dirty="0"/>
              <a:t>ATOM 	C2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0.558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C3	0.106  ! IRMOF-1 - DFT charges</a:t>
            </a:r>
          </a:p>
          <a:p>
            <a:r>
              <a:rPr lang="en-US" dirty="0"/>
              <a:t>ATOM 	C3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0.106  !</a:t>
            </a:r>
          </a:p>
          <a:p>
            <a:r>
              <a:rPr lang="en-US" dirty="0"/>
              <a:t>PATCHING FIRS NONE LAST NONE 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0205" r="4560" b="21194"/>
          <a:stretch/>
        </p:blipFill>
        <p:spPr>
          <a:xfrm>
            <a:off x="6264554" y="2798690"/>
            <a:ext cx="5179597" cy="3333427"/>
          </a:xfrm>
          <a:prstGeom prst="parallelogram">
            <a:avLst>
              <a:gd name="adj" fmla="val 41226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7442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b="1" dirty="0" err="1"/>
              <a:t>build_EDUSIF_auto.tcl</a:t>
            </a:r>
            <a:r>
              <a:rPr lang="en-US" dirty="0"/>
              <a:t>) to separate each residue type and generate PDB and PSF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(</a:t>
            </a:r>
            <a:r>
              <a:rPr lang="en-US" b="1" dirty="0" err="1"/>
              <a:t>setBeta.tcl</a:t>
            </a:r>
            <a:r>
              <a:rPr lang="en-US" b="1" dirty="0"/>
              <a:t>) </a:t>
            </a:r>
            <a:r>
              <a:rPr lang="en-US" dirty="0"/>
              <a:t>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6F736-7CFD-6D47-AEE2-1DA4853BF869}"/>
              </a:ext>
            </a:extLst>
          </p:cNvPr>
          <p:cNvSpPr txBox="1"/>
          <p:nvPr/>
        </p:nvSpPr>
        <p:spPr>
          <a:xfrm>
            <a:off x="838200" y="3869896"/>
            <a:ext cx="7442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Execute these commands: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build_EDUSIF_auto.tcl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setBeta.tcl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476512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0.30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0.40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CO2     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C3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ZN1        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082990" y="4843844"/>
                <a:ext cx="7288983" cy="15890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90" y="4843844"/>
                <a:ext cx="7288983" cy="1589089"/>
              </a:xfrm>
              <a:prstGeom prst="rect">
                <a:avLst/>
              </a:prstGeom>
              <a:blipFill>
                <a:blip r:embed="rId3"/>
                <a:stretch>
                  <a:fillRect l="-1913"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162" y="1481736"/>
            <a:ext cx="3589020" cy="3535106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50.00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50.00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50.00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Blk_CO2_IRMOF_1_BOX_0.dat | </a:t>
            </a:r>
            <a:r>
              <a:rPr lang="en-US" dirty="0" err="1"/>
              <a:t>awk</a:t>
            </a:r>
            <a:r>
              <a:rPr lang="en-US" dirty="0"/>
              <a:t> '{print $1, $10 * $19}' &gt; mol_CO2.dat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/>
          <a:stretch/>
        </p:blipFill>
        <p:spPr>
          <a:xfrm>
            <a:off x="6360613" y="2286000"/>
            <a:ext cx="5653322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/>
          <a:stretch/>
        </p:blipFill>
        <p:spPr>
          <a:xfrm>
            <a:off x="573587" y="2286000"/>
            <a:ext cx="55224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c 59"/>
          <p:cNvSpPr/>
          <p:nvPr/>
        </p:nvSpPr>
        <p:spPr>
          <a:xfrm rot="18999523">
            <a:off x="8261260" y="4409531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48" name="Group 47"/>
          <p:cNvGrpSpPr/>
          <p:nvPr/>
        </p:nvGrpSpPr>
        <p:grpSpPr>
          <a:xfrm rot="12179481">
            <a:off x="9529420" y="4428544"/>
            <a:ext cx="352424" cy="652463"/>
            <a:chOff x="0" y="0"/>
            <a:chExt cx="470008" cy="869950"/>
          </a:xfrm>
        </p:grpSpPr>
        <p:sp>
          <p:nvSpPr>
            <p:cNvPr id="49" name="Round Same Side Corner Rectangle 48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0" name="Oval 49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1" name="Oval 50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47" name="Round Same Side Corner Rectangle 46"/>
          <p:cNvSpPr/>
          <p:nvPr/>
        </p:nvSpPr>
        <p:spPr>
          <a:xfrm rot="6281692">
            <a:off x="8944647" y="4573428"/>
            <a:ext cx="87906" cy="5344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shade val="50000"/>
                <a:alpha val="3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5739" y="51984"/>
            <a:ext cx="10300995" cy="994172"/>
          </a:xfrm>
        </p:spPr>
        <p:txBody>
          <a:bodyPr>
            <a:normAutofit/>
          </a:bodyPr>
          <a:lstStyle/>
          <a:p>
            <a:r>
              <a:rPr lang="en-US" dirty="0"/>
              <a:t>Coupled-Decoupled Configurational Bias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2" y="2047044"/>
            <a:ext cx="5990459" cy="4270937"/>
            <a:chOff x="265027" y="1267122"/>
            <a:chExt cx="7987282" cy="5694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Down Arrow 6"/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52632" y="2893187"/>
              <a:ext cx="2617470" cy="779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Torsion is coupled</a:t>
              </a:r>
              <a:br>
                <a:rPr lang="en-US" sz="1600" i="1" dirty="0"/>
              </a:br>
              <a:r>
                <a:rPr lang="en-US" sz="1600" i="1" dirty="0"/>
                <a:t>to </a:t>
              </a:r>
              <a:r>
                <a:rPr lang="en-US" sz="1600" i="1" dirty="0" err="1"/>
                <a:t>nonbonded</a:t>
              </a:r>
              <a:r>
                <a:rPr lang="en-US" sz="1600" i="1" dirty="0"/>
                <a:t> energy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3239" y="6469261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4538872" y="5570404"/>
              <a:ext cx="330281" cy="9045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1006583" y="2352907"/>
              <a:ext cx="356839" cy="208667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2332" y="1267122"/>
              <a:ext cx="357730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# of growth steps</a:t>
              </a:r>
            </a:p>
            <a:p>
              <a:r>
                <a:rPr lang="en-US" sz="1600" i="1" dirty="0"/>
                <a:t>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13957" y="1100351"/>
            <a:ext cx="5872826" cy="2579574"/>
            <a:chOff x="5293298" y="1660751"/>
            <a:chExt cx="7830435" cy="3439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Up Arrow 15"/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02907" y="1660751"/>
              <a:ext cx="6457499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/>
                <a:t>For n sites grown off a branch point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grow</a:t>
              </a:r>
              <a:r>
                <a:rPr lang="en-US" i="1" dirty="0"/>
                <a:t>(n)=n-1</a:t>
              </a:r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8211" y="4320481"/>
              <a:ext cx="5283636" cy="779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([a]) are fully independent from a spatial perspective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68926" y="3629318"/>
              <a:ext cx="4078143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([b]) are spatially</a:t>
              </a:r>
              <a:br>
                <a:rPr lang="en-US" sz="1600" i="1" dirty="0"/>
              </a:br>
              <a:r>
                <a:rPr lang="en-US" sz="1600" i="1" dirty="0"/>
                <a:t>dependent on the picks from [a].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 rot="12179481">
            <a:off x="8385869" y="4566707"/>
            <a:ext cx="352424" cy="652463"/>
            <a:chOff x="0" y="0"/>
            <a:chExt cx="470008" cy="869950"/>
          </a:xfrm>
        </p:grpSpPr>
        <p:sp>
          <p:nvSpPr>
            <p:cNvPr id="37" name="Round Same Side Corner Rectangle 36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8" name="Oval 37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9" name="Oval 38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26" name="Oval 25"/>
          <p:cNvSpPr/>
          <p:nvPr/>
        </p:nvSpPr>
        <p:spPr>
          <a:xfrm>
            <a:off x="8590657" y="5185832"/>
            <a:ext cx="238125" cy="252413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7" name="Round Same Side Corner Rectangle 26"/>
          <p:cNvSpPr/>
          <p:nvPr/>
        </p:nvSpPr>
        <p:spPr>
          <a:xfrm rot="6970930">
            <a:off x="8390631" y="4928656"/>
            <a:ext cx="69426" cy="4793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8" name="Oval 27"/>
          <p:cNvSpPr/>
          <p:nvPr/>
        </p:nvSpPr>
        <p:spPr>
          <a:xfrm>
            <a:off x="8000106" y="4895318"/>
            <a:ext cx="271463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9" name="Oval 28"/>
          <p:cNvSpPr/>
          <p:nvPr/>
        </p:nvSpPr>
        <p:spPr>
          <a:xfrm>
            <a:off x="8157269" y="4942945"/>
            <a:ext cx="8572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0" name="Oval 29"/>
          <p:cNvSpPr/>
          <p:nvPr/>
        </p:nvSpPr>
        <p:spPr>
          <a:xfrm>
            <a:off x="8724005" y="5223931"/>
            <a:ext cx="71438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1" name="Round Same Side Corner Rectangle 30"/>
          <p:cNvSpPr/>
          <p:nvPr/>
        </p:nvSpPr>
        <p:spPr>
          <a:xfrm rot="9517899">
            <a:off x="7966769" y="4533370"/>
            <a:ext cx="84296" cy="4557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2" name="Oval 31"/>
          <p:cNvSpPr/>
          <p:nvPr/>
        </p:nvSpPr>
        <p:spPr>
          <a:xfrm rot="7313916">
            <a:off x="7776269" y="4380968"/>
            <a:ext cx="271389" cy="280988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3" name="Oval 32"/>
          <p:cNvSpPr/>
          <p:nvPr/>
        </p:nvSpPr>
        <p:spPr>
          <a:xfrm rot="7313916">
            <a:off x="7900093" y="4423832"/>
            <a:ext cx="85702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7554260" y="42457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8525875" y="4361502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550773" y="467293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 rot="4433628">
            <a:off x="7828360" y="4948247"/>
            <a:ext cx="72836" cy="3626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2" name="Oval 41"/>
          <p:cNvSpPr/>
          <p:nvPr/>
        </p:nvSpPr>
        <p:spPr>
          <a:xfrm>
            <a:off x="7488391" y="5098458"/>
            <a:ext cx="271240" cy="280872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3" name="Oval 42"/>
          <p:cNvSpPr/>
          <p:nvPr/>
        </p:nvSpPr>
        <p:spPr>
          <a:xfrm>
            <a:off x="7625439" y="5156464"/>
            <a:ext cx="85655" cy="8569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5" name="Oval 44"/>
          <p:cNvSpPr/>
          <p:nvPr/>
        </p:nvSpPr>
        <p:spPr>
          <a:xfrm rot="12179481">
            <a:off x="9163589" y="4772375"/>
            <a:ext cx="271400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6" name="Oval 45"/>
          <p:cNvSpPr/>
          <p:nvPr/>
        </p:nvSpPr>
        <p:spPr>
          <a:xfrm rot="12179481">
            <a:off x="9334172" y="4851874"/>
            <a:ext cx="8570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8097249" y="4655405"/>
            <a:ext cx="385763" cy="28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Arc 3"/>
          <p:cNvSpPr/>
          <p:nvPr/>
        </p:nvSpPr>
        <p:spPr>
          <a:xfrm>
            <a:off x="7842946" y="4747218"/>
            <a:ext cx="565101" cy="545573"/>
          </a:xfrm>
          <a:prstGeom prst="arc">
            <a:avLst>
              <a:gd name="adj1" fmla="val 10167608"/>
              <a:gd name="adj2" fmla="val 142878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Arc 52"/>
          <p:cNvSpPr/>
          <p:nvPr/>
        </p:nvSpPr>
        <p:spPr>
          <a:xfrm>
            <a:off x="7853899" y="4667424"/>
            <a:ext cx="595340" cy="625757"/>
          </a:xfrm>
          <a:prstGeom prst="arc">
            <a:avLst>
              <a:gd name="adj1" fmla="val 14943641"/>
              <a:gd name="adj2" fmla="val 187674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Arc 53"/>
          <p:cNvSpPr/>
          <p:nvPr/>
        </p:nvSpPr>
        <p:spPr>
          <a:xfrm>
            <a:off x="7791912" y="4818761"/>
            <a:ext cx="687371" cy="621575"/>
          </a:xfrm>
          <a:prstGeom prst="arc">
            <a:avLst>
              <a:gd name="adj1" fmla="val 742323"/>
              <a:gd name="adj2" fmla="val 1024628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7984167" y="41223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7909362" y="540064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7250929" y="4966714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8805847" y="5326990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>
            <a:stCxn id="53" idx="0"/>
          </p:cNvCxnSpPr>
          <p:nvPr/>
        </p:nvCxnSpPr>
        <p:spPr>
          <a:xfrm flipV="1">
            <a:off x="8040493" y="4368851"/>
            <a:ext cx="61750" cy="32117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2"/>
          <p:cNvSpPr txBox="1">
            <a:spLocks noChangeArrowheads="1"/>
          </p:cNvSpPr>
          <p:nvPr/>
        </p:nvSpPr>
        <p:spPr bwMode="auto">
          <a:xfrm>
            <a:off x="8295125" y="423700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825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81134" y="1046156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</p:spTree>
    <p:extLst>
      <p:ext uri="{BB962C8B-B14F-4D97-AF65-F5344CB8AC3E}">
        <p14:creationId xmlns:p14="http://schemas.microsoft.com/office/powerpoint/2010/main" val="103465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448975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757835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647339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17EC6-EE74-184E-8E79-55402F62285B}"/>
              </a:ext>
            </a:extLst>
          </p:cNvPr>
          <p:cNvSpPr/>
          <p:nvPr/>
        </p:nvSpPr>
        <p:spPr>
          <a:xfrm>
            <a:off x="1868333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FF9E2-3B21-0F49-8277-A00721A239EB}"/>
              </a:ext>
            </a:extLst>
          </p:cNvPr>
          <p:cNvSpPr/>
          <p:nvPr/>
        </p:nvSpPr>
        <p:spPr>
          <a:xfrm>
            <a:off x="7647339" y="3438742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1868331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2021311" y="117680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2021311" y="405904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GCMC, 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914961" y="493156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118907" y="4124661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132692" y="4615663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132692" y="5110209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132692" y="5604755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4A9D3-F02C-4340-A052-9B8412C1ABDB}"/>
              </a:ext>
            </a:extLst>
          </p:cNvPr>
          <p:cNvSpPr/>
          <p:nvPr/>
        </p:nvSpPr>
        <p:spPr>
          <a:xfrm>
            <a:off x="4757837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827989" y="4259018"/>
            <a:ext cx="2760116" cy="17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589EC-6EDD-204C-B05C-398E322114AE}"/>
              </a:ext>
            </a:extLst>
          </p:cNvPr>
          <p:cNvGrpSpPr>
            <a:grpSpLocks noChangeAspect="1"/>
          </p:cNvGrpSpPr>
          <p:nvPr/>
        </p:nvGrpSpPr>
        <p:grpSpPr>
          <a:xfrm>
            <a:off x="4858828" y="1311439"/>
            <a:ext cx="2729279" cy="1828800"/>
            <a:chOff x="7455122" y="13050480"/>
            <a:chExt cx="5992907" cy="40156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21C4B6-924B-704F-A270-98F82F9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22" y="14798096"/>
              <a:ext cx="3450969" cy="22680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1822F7-B166-9D4B-AE17-BAA62AFC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355" y="13207103"/>
              <a:ext cx="2104327" cy="9828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981725-FBBB-584F-B4F8-22AA3C95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020" y="14284226"/>
              <a:ext cx="1262374" cy="6752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D61EB-3BD5-5F44-82EC-1FBEC4152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546123" y="14106039"/>
              <a:ext cx="3957465" cy="184634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7796812" y="3558327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7736939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878"/>
          <a:stretch/>
        </p:blipFill>
        <p:spPr>
          <a:xfrm>
            <a:off x="7999147" y="493154"/>
            <a:ext cx="2196087" cy="952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981437" y="3524363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6603</TotalTime>
  <Words>2544</Words>
  <Application>Microsoft Macintosh PowerPoint</Application>
  <PresentationFormat>Widescreen</PresentationFormat>
  <Paragraphs>545</Paragraphs>
  <Slides>47</Slides>
  <Notes>15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Acknowledgements</vt:lpstr>
      <vt:lpstr>Configurational-Bias Monte Carlo</vt:lpstr>
      <vt:lpstr>Coupled-Decoupled Configurational Bias</vt:lpstr>
      <vt:lpstr>Introduction to GOMC</vt:lpstr>
      <vt:lpstr>PowerPoint Presentation</vt:lpstr>
      <vt:lpstr>GOMC I/O</vt:lpstr>
      <vt:lpstr>GOMC I/O: Input</vt:lpstr>
      <vt:lpstr>NPT Monte Carlo Example</vt:lpstr>
      <vt:lpstr>Building new molecules</vt:lpstr>
      <vt:lpstr>Single PDB file</vt:lpstr>
      <vt:lpstr>Topology file</vt:lpstr>
      <vt:lpstr>Parameter file: Bonds</vt:lpstr>
      <vt:lpstr>Parameter file: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PDB configuration</vt:lpstr>
      <vt:lpstr>Build PSF</vt:lpstr>
      <vt:lpstr>Control file</vt:lpstr>
      <vt:lpstr>GOMC I/O: LOG Output</vt:lpstr>
      <vt:lpstr>GOMC I/O: LOG Output</vt:lpstr>
      <vt:lpstr>GOMC I/O: BLOCK Output</vt:lpstr>
      <vt:lpstr>GOMC I/O: Output</vt:lpstr>
      <vt:lpstr>GOMC: RDF</vt:lpstr>
      <vt:lpstr>Gibbs Ensemble Monte Carlo</vt:lpstr>
      <vt:lpstr>GEMC Example</vt:lpstr>
      <vt:lpstr>GEMC: Argon 120 K</vt:lpstr>
      <vt:lpstr>GEMC: Argon 120K</vt:lpstr>
      <vt:lpstr>GEMC Tips</vt:lpstr>
      <vt:lpstr>GEMC: Restart files</vt:lpstr>
      <vt:lpstr>GEMC PDB Output</vt:lpstr>
      <vt:lpstr>GEMC PDB Output</vt:lpstr>
      <vt:lpstr>Grand Canonical Monte Carlo Example</vt:lpstr>
      <vt:lpstr>Creating PDB for adsorbent:</vt:lpstr>
      <vt:lpstr>Creating PDB for adsorbent:</vt:lpstr>
      <vt:lpstr>Creating PDB for adsorbent:</vt:lpstr>
      <vt:lpstr>IRMOF-1 Topology file:</vt:lpstr>
      <vt:lpstr>Creating PSF for adsorbent:</vt:lpstr>
      <vt:lpstr>Grand Canonical Monte Carlo</vt:lpstr>
      <vt:lpstr>Control file: GCMC</vt:lpstr>
      <vt:lpstr>GOMC I/O: GCMC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</cp:lastModifiedBy>
  <cp:revision>203</cp:revision>
  <dcterms:created xsi:type="dcterms:W3CDTF">2018-05-11T01:19:13Z</dcterms:created>
  <dcterms:modified xsi:type="dcterms:W3CDTF">2018-10-20T22:19:28Z</dcterms:modified>
</cp:coreProperties>
</file>